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71" r:id="rId5"/>
    <p:sldId id="259" r:id="rId6"/>
    <p:sldId id="273" r:id="rId7"/>
    <p:sldId id="260" r:id="rId8"/>
    <p:sldId id="272" r:id="rId9"/>
    <p:sldId id="270" r:id="rId10"/>
    <p:sldId id="261" r:id="rId11"/>
    <p:sldId id="279" r:id="rId12"/>
    <p:sldId id="262" r:id="rId13"/>
    <p:sldId id="263" r:id="rId14"/>
    <p:sldId id="280" r:id="rId15"/>
    <p:sldId id="281" r:id="rId16"/>
    <p:sldId id="293" r:id="rId17"/>
    <p:sldId id="264" r:id="rId18"/>
    <p:sldId id="265" r:id="rId19"/>
    <p:sldId id="266" r:id="rId20"/>
    <p:sldId id="294" r:id="rId21"/>
    <p:sldId id="267" r:id="rId22"/>
    <p:sldId id="276" r:id="rId23"/>
    <p:sldId id="274" r:id="rId24"/>
    <p:sldId id="275" r:id="rId25"/>
    <p:sldId id="277" r:id="rId26"/>
    <p:sldId id="278" r:id="rId27"/>
    <p:sldId id="295" r:id="rId28"/>
    <p:sldId id="268" r:id="rId29"/>
    <p:sldId id="283" r:id="rId30"/>
    <p:sldId id="282" r:id="rId31"/>
    <p:sldId id="284" r:id="rId32"/>
    <p:sldId id="296" r:id="rId33"/>
    <p:sldId id="269" r:id="rId34"/>
    <p:sldId id="287" r:id="rId35"/>
    <p:sldId id="286" r:id="rId36"/>
    <p:sldId id="285" r:id="rId37"/>
    <p:sldId id="288" r:id="rId38"/>
    <p:sldId id="297" r:id="rId39"/>
    <p:sldId id="289" r:id="rId40"/>
    <p:sldId id="291" r:id="rId41"/>
    <p:sldId id="298" r:id="rId42"/>
    <p:sldId id="292" r:id="rId43"/>
    <p:sldId id="29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09" autoAdjust="0"/>
    <p:restoredTop sz="94630" autoAdjust="0"/>
  </p:normalViewPr>
  <p:slideViewPr>
    <p:cSldViewPr snapToGrid="0" snapToObjects="1">
      <p:cViewPr varScale="1">
        <p:scale>
          <a:sx n="142" d="100"/>
          <a:sy n="142" d="100"/>
        </p:scale>
        <p:origin x="-5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3128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FA1F3-4135-6C43-94DF-5CEA5EAFDEA4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07205-08A5-F44B-80E9-9EF2E49DE04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07205-08A5-F44B-80E9-9EF2E49DE04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07205-08A5-F44B-80E9-9EF2E49DE046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55AB-57D5-A34A-93B6-D4907B716333}" type="datetimeFigureOut">
              <a:rPr lang="en-US" smtClean="0"/>
              <a:pPr/>
              <a:t>2/24/12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FD79-E08E-BC4F-9A59-E6A05566FD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303" y="191433"/>
            <a:ext cx="8040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Monitoring your back-end 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for speed 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and profit</a:t>
            </a:r>
            <a:endParaRPr lang="en-US" sz="3200" b="1" dirty="0">
              <a:solidFill>
                <a:schemeClr val="bg1"/>
              </a:solidFill>
              <a:latin typeface="Euphemia UCAS"/>
              <a:ea typeface="헤드라인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9289" y="4338183"/>
            <a:ext cx="8040415" cy="156966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Experiences in </a:t>
            </a:r>
            <a:r>
              <a:rPr lang="en-GB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optimising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shared hosting at the </a:t>
            </a:r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BBC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http:</a:t>
            </a:r>
            <a:r>
              <a:rPr lang="en-US" sz="3200" b="1" dirty="0" smtClean="0">
                <a:solidFill>
                  <a:schemeClr val="bg1"/>
                </a:solidFill>
                <a:latin typeface="Euphemia UCAS"/>
                <a:ea typeface="헤드라인A"/>
              </a:rPr>
              <a:t>//joind.in/4964 </a:t>
            </a:r>
            <a:endParaRPr lang="en-US" sz="3200" b="1" dirty="0">
              <a:solidFill>
                <a:schemeClr val="bg1"/>
              </a:solidFill>
              <a:latin typeface="Euphemia UCAS"/>
              <a:ea typeface="헤드라인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289" y="6014962"/>
            <a:ext cx="8040415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Euphemia UCAS"/>
                <a:ea typeface="헤드라인A"/>
              </a:rPr>
              <a:t>Andy ‘Bob’ Brockhurst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Euphemia UCAS"/>
                <a:ea typeface="헤드라인A"/>
              </a:rPr>
              <a:t>Principal Engineer, BBC Frameworks</a:t>
            </a:r>
            <a:endParaRPr lang="en-US" b="1" dirty="0">
              <a:solidFill>
                <a:schemeClr val="bg1"/>
              </a:solidFill>
              <a:latin typeface="Euphemia UCAS"/>
              <a:ea typeface="헤드라인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Caching, caching and more 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mod_cache</a:t>
            </a:r>
          </a:p>
          <a:p>
            <a:r>
              <a:rPr lang="en-US" dirty="0" smtClean="0"/>
              <a:t>Barlesque</a:t>
            </a:r>
          </a:p>
          <a:p>
            <a:r>
              <a:rPr lang="en-US" dirty="0" smtClean="0"/>
              <a:t>Advertising</a:t>
            </a:r>
          </a:p>
          <a:p>
            <a:r>
              <a:rPr lang="en-US" dirty="0" smtClean="0"/>
              <a:t>mod_annotate</a:t>
            </a:r>
          </a:p>
          <a:p>
            <a:r>
              <a:rPr lang="en-US" dirty="0" smtClean="0"/>
              <a:t>Varnish</a:t>
            </a:r>
          </a:p>
          <a:p>
            <a:r>
              <a:rPr lang="en-US" dirty="0" smtClean="0"/>
              <a:t>Cookies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mod_cache &amp; mod_annotate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Request    Response &lt;---------MISS----------\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|          ^                             |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|          \-------HIT-------\           |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v                            |           v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Apache --&gt; mod_annotate ---&gt; mod_cache &lt;-&gt; php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          /     \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         /       \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        v         v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sz="2100" b="1" dirty="0" smtClean="0">
                <a:latin typeface="Courier"/>
              </a:rPr>
              <a:t>           geo_ip       wurfl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Varnish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Custom VCL</a:t>
            </a:r>
          </a:p>
          <a:p>
            <a:r>
              <a:rPr lang="en-US" dirty="0" smtClean="0"/>
              <a:t>Extended with C to provide annotations</a:t>
            </a:r>
          </a:p>
          <a:p>
            <a:r>
              <a:rPr lang="en-US" dirty="0" smtClean="0"/>
              <a:t>Normalise headers</a:t>
            </a:r>
          </a:p>
          <a:p>
            <a:r>
              <a:rPr lang="en-US" dirty="0" smtClean="0"/>
              <a:t>Strip Cookies</a:t>
            </a:r>
          </a:p>
          <a:p>
            <a:r>
              <a:rPr lang="en-US" dirty="0" smtClean="0"/>
              <a:t>Set Cookies</a:t>
            </a:r>
          </a:p>
          <a:p>
            <a:r>
              <a:rPr lang="en-US" dirty="0" smtClean="0"/>
              <a:t>Cache busters</a:t>
            </a:r>
          </a:p>
          <a:p>
            <a:r>
              <a:rPr lang="en-US" dirty="0" smtClean="0"/>
              <a:t>ESI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Annotations to Improve hit/miss ratios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 IP data</a:t>
            </a:r>
          </a:p>
          <a:p>
            <a:r>
              <a:rPr lang="en-US" dirty="0" smtClean="0"/>
              <a:t>Device Data - WURFL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Annotations – Normal Client/Server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 vert="horz">
            <a:norm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GET /iplayer/ HTTP/1.1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Host: www.bbc.co.uk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User-Agent: Blah blah blah chuffing fish turnip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Accept: text/html,application/xhtml+xml,application/xml;q=0.9,*/*;q=0.8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Accept-Encoding: gzip, deflate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Accept-Language: en-gb,en;q=0.5</a:t>
            </a: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HTTP/1.1 200 OK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Content-Length: 8392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Content-Type: text/html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Cache-Control: max-age=30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Date: Sat, 27 Feb 2012 12:25:00 GMT 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Expires: Sat, 27 Feb 2012 12:25:30 GMT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Annotations – Varnish/Server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 vert="horz">
            <a:norm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GET /iplayer/ HTTP/1.1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Host: www.bbc.co.uk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User-Agent: Blah blah blah chuffing fish turnip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X-DEMI-Device: desktop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X-Country: uk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X-Ip_is_uk_combined: </a:t>
            </a: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yes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X-</a:t>
            </a:r>
            <a:r>
              <a:rPr lang="en-US" sz="1400" dirty="0" err="1" smtClean="0">
                <a:solidFill>
                  <a:schemeClr val="bg1"/>
                </a:solidFill>
                <a:latin typeface="Courier"/>
              </a:rPr>
              <a:t>Ip_is_advertise_combined</a:t>
            </a: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: no</a:t>
            </a:r>
            <a:endParaRPr lang="en-US" sz="14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...</a:t>
            </a: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endParaRPr lang="en-US" sz="14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HTTP/1.1 200 OK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Cache-Control: max-age=30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Date: Sat, 27 Feb 2012 12:25:00 GMT 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Expires: Sat, 27 Feb 2012 12:25:30 GMT  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Vary: X-DEMI-Device, X-Ip_is_uk_combined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  <a:latin typeface="Courier"/>
              </a:rPr>
              <a:t>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Pre-existing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"SNMP" KPIs to Zenoss</a:t>
            </a:r>
          </a:p>
          <a:p>
            <a:r>
              <a:rPr lang="en-US" dirty="0" smtClean="0"/>
              <a:t>Apache error logs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Shortfalls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63" y="1609336"/>
            <a:ext cx="8229600" cy="4525963"/>
          </a:xfrm>
        </p:spPr>
        <p:txBody>
          <a:bodyPr/>
          <a:lstStyle/>
          <a:p>
            <a:r>
              <a:rPr lang="en-US" dirty="0" smtClean="0"/>
              <a:t>Granularity</a:t>
            </a:r>
          </a:p>
          <a:p>
            <a:pPr lvl="1"/>
            <a:r>
              <a:rPr lang="en-US" dirty="0" smtClean="0"/>
              <a:t>Per app data</a:t>
            </a:r>
          </a:p>
          <a:p>
            <a:pPr lvl="1"/>
            <a:r>
              <a:rPr lang="en-US" dirty="0" smtClean="0"/>
              <a:t>In app data</a:t>
            </a:r>
          </a:p>
          <a:p>
            <a:pPr lvl="1"/>
            <a:r>
              <a:rPr lang="en-US" dirty="0" smtClean="0"/>
              <a:t>Per service data</a:t>
            </a:r>
          </a:p>
          <a:p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/me shrugs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Apache logs</a:t>
            </a:r>
          </a:p>
          <a:p>
            <a:r>
              <a:rPr lang="en-US" dirty="0" smtClean="0"/>
              <a:t>Prototypes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Team</a:t>
            </a:r>
          </a:p>
          <a:p>
            <a:r>
              <a:rPr lang="en-US" dirty="0" smtClean="0"/>
              <a:t>LAMP (without the M)</a:t>
            </a:r>
          </a:p>
          <a:p>
            <a:r>
              <a:rPr lang="en-US" dirty="0" smtClean="0"/>
              <a:t>Tomcat Java Service Layer</a:t>
            </a:r>
          </a:p>
          <a:p>
            <a:r>
              <a:rPr lang="en-US" dirty="0" smtClean="0"/>
              <a:t>Zend Framework..</a:t>
            </a:r>
          </a:p>
          <a:p>
            <a:r>
              <a:rPr lang="en-US" dirty="0" smtClean="0"/>
              <a:t>...</a:t>
            </a:r>
            <a:r>
              <a:rPr lang="en-GB" dirty="0" smtClean="0"/>
              <a:t>customised</a:t>
            </a:r>
            <a:r>
              <a:rPr lang="en-US" dirty="0" smtClean="0"/>
              <a:t> a.k.a </a:t>
            </a:r>
            <a:r>
              <a:rPr lang="en-US" dirty="0" smtClean="0"/>
              <a:t>PAL</a:t>
            </a:r>
          </a:p>
          <a:p>
            <a:r>
              <a:rPr lang="en-US" dirty="0" smtClean="0"/>
              <a:t>BBC Micro</a:t>
            </a:r>
          </a:p>
          <a:p>
            <a:r>
              <a:rPr lang="en-US" dirty="0" smtClean="0"/>
              <a:t>Spectrum</a:t>
            </a:r>
          </a:p>
          <a:p>
            <a:r>
              <a:rPr lang="en-US" dirty="0" smtClean="0"/>
              <a:t>Barlesque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Applications Stats for Varnish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header response from WebApp</a:t>
            </a:r>
          </a:p>
          <a:p>
            <a:r>
              <a:rPr lang="en-US" dirty="0" smtClean="0"/>
              <a:t>Inline C in VCL</a:t>
            </a:r>
          </a:p>
          <a:p>
            <a:r>
              <a:rPr lang="en-US" dirty="0" smtClean="0"/>
              <a:t>Statsd implementation</a:t>
            </a:r>
          </a:p>
          <a:p>
            <a:pPr lvl="1"/>
            <a:r>
              <a:rPr lang="en-US" dirty="0" smtClean="0"/>
              <a:t>Hit/Miss/Pass ratios</a:t>
            </a:r>
          </a:p>
          <a:p>
            <a:pPr lvl="1"/>
            <a:r>
              <a:rPr lang="en-US" dirty="0" smtClean="0"/>
              <a:t>Inter-quartile ranges</a:t>
            </a:r>
          </a:p>
          <a:p>
            <a:pPr lvl="1"/>
            <a:r>
              <a:rPr lang="en-US" dirty="0" smtClean="0"/>
              <a:t>Updated every 10s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804"/>
            <a:ext cx="8229600" cy="5214494"/>
          </a:xfrm>
          <a:solidFill>
            <a:schemeClr val="tx1"/>
          </a:solidFill>
        </p:spPr>
        <p:txBody>
          <a:bodyPr vert="horz">
            <a:no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C{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#include &lt;sys/socket.h&gt;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#include &lt;sys/stat.h&gt;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#include &lt;sys/types.h&gt;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#include &lt;sys/un.h&gt;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#include &lt;unistd.h&gt;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#define STATSD_SOCKET "/var/run/statsd/statsd.sock"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#define STATSD_UNCONNECTED -1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#define STATSD_CONNECTING -2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int statsd_fd_permanent = -1;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int statsd_fd = STATSD_UNCONNECTED;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int statsd_get_fd()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# see next slides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int statsd_increase_cache_counter(…)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# see next slides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void statsd_close_fd(int fd)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(void) __sync_val_compare_and_swap(&amp;statsd_fd, fd, STATSD_UNCONNECTED);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}C</a:t>
            </a:r>
            <a:endParaRPr lang="en-GB" sz="1100" dirty="0">
              <a:solidFill>
                <a:schemeClr val="bg1"/>
              </a:solidFill>
              <a:latin typeface="Courier New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Varnish VCL – Setup	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39714"/>
          </a:xfrm>
          <a:solidFill>
            <a:schemeClr val="tx1"/>
          </a:solidFill>
        </p:spPr>
        <p:txBody>
          <a:bodyPr vert="horz">
            <a:no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int statsd_get_fd()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int fd, i;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struct sockaddr_un addr;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fd = statsd_fd;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(fd &gt;= 0) { return fd;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 = __sync_val_compare_and_swap(&amp;statsd_fd, STATSD_UNCONNECTED, STATSD_CONNECTING);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(i != STATSD_UNCONNECTED) { return i;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addr.sun_family = AF_UNIX;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strcpy(addr.sun_path, STATSD_SOCKET);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fd = socket(AF_UNIX, SOCK_DGRAM, 0);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 = connect(fd, (struct sockaddr *) &amp;addr, sizeof(addr));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(i == -1)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close(fd);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statsd_fd = STATSD_UNCONNECTED;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return -1;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(statsd_fd_permanent == -1)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statsd_fd_permanent = fd;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 else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dup2(fd, statsd_fd_permanent);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close(fd);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fd = statsd_fd_permanent;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statsd_fd = fd;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return fd;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  <a:endParaRPr lang="en-GB" sz="1100" dirty="0">
              <a:solidFill>
                <a:schemeClr val="bg1"/>
              </a:solidFill>
              <a:latin typeface="Courier New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Varnish VCL – Open Socket	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360"/>
            <a:ext cx="8229600" cy="5554375"/>
          </a:xfrm>
          <a:solidFill>
            <a:schemeClr val="tx1"/>
          </a:solidFill>
        </p:spPr>
        <p:txBody>
          <a:bodyPr vert="horz">
            <a:no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static int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statsd_increase_cache_counter(const char *name, const char *action, const char *reason)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int fd, length, i;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char buffer[128];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(name == NULL) { return 0; }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length = snprintf(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buffer + 1, sizeof(buffer) - 1,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"varnishstats:%s_%s[%s]", name, action, reason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(length &lt; 0 || length &gt;= sizeof(buffer) - 1) { return 0; }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buffer[0] = 1;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fd = statsd_get_fd();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(fd &lt; 0) { return 0; }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 = send(fd, buffer, 1 + length, 0);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(i == -1)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statsd_close_fd(fd);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return 0;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 else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return 1;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  <a:endParaRPr lang="en-GB" sz="1100" dirty="0">
              <a:solidFill>
                <a:schemeClr val="bg1"/>
              </a:solidFill>
              <a:latin typeface="Courier New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Varnish VCL – Increment Counter	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694"/>
            <a:ext cx="8229600" cy="5625929"/>
          </a:xfrm>
          <a:solidFill>
            <a:schemeClr val="tx1"/>
          </a:solidFill>
        </p:spPr>
        <p:txBody>
          <a:bodyPr vert="horz">
            <a:noAutofit/>
          </a:bodyPr>
          <a:lstStyle/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 New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sub vcl_deliver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(resp.http.X-Varnish-Cache-Pass)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C{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const char *webapp = VRT_GetHdr(sp, HDR_RESP, "\011X-Webapp:");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const char *reason = VRT_GetHdr(sp, HDR_RESP, "\025X-Varnish-Cache-Pass:");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statsd_increase_cache_counter("varnish", "cache", "pass");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statsd_increase_cache_counter("varnish", "pass", reason);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statsd_increase_cache_counter(webapp, "cache", "pass");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statsd_increase_cache_counter(webapp, "pass", reason);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}C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 else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if (obj.hits &gt; 0)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/*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 * This hit is monitored in vcl_hit because the X-Webapp header is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 * lost when a 304 is generated.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 */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} else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C{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    const char *webapp = VRT_GetHdr(sp, HDR_RESP, "\011X-Webapp:");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    statsd_increase_cache_counter("varnish", "cache", "miss");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    statsd_increase_cache_counter(webapp, "cache", "miss");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}C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Varnish VCL – Calling statsd	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9845"/>
            <a:ext cx="8229600" cy="4785170"/>
          </a:xfrm>
          <a:solidFill>
            <a:schemeClr val="tx1"/>
          </a:solidFill>
        </p:spPr>
        <p:txBody>
          <a:bodyPr vert="horz">
            <a:no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sub vcl_hit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if (obj.cacheable)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C{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const char *webapp = VRT_GetHdr(sp, HDR_OBJ, "\011X-Webapp:");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// e.g. varnish_cache_hit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statsd_increase_cache_counter("varnish", "cache", "hit");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// e.g. iplayer_cache_hit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    statsd_increase_cache_counter(webapp, "cache", "hit");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    }C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 New"/>
              </a:rPr>
              <a:t>}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Varnish VCL – Calling statsd	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Apache logs</a:t>
            </a:r>
          </a:p>
          <a:p>
            <a:r>
              <a:rPr lang="en-US" dirty="0" smtClean="0"/>
              <a:t>XHProf</a:t>
            </a:r>
          </a:p>
          <a:p>
            <a:r>
              <a:rPr lang="en-US" dirty="0" smtClean="0"/>
              <a:t>Sample 1 in x requests</a:t>
            </a:r>
          </a:p>
          <a:p>
            <a:r>
              <a:rPr lang="en-US" dirty="0" smtClean="0"/>
              <a:t>Modified XHProf console</a:t>
            </a:r>
          </a:p>
          <a:p>
            <a:r>
              <a:rPr lang="en-US" dirty="0" smtClean="0"/>
              <a:t>teleportd transport</a:t>
            </a:r>
          </a:p>
          <a:p>
            <a:r>
              <a:rPr lang="en-US" dirty="0" smtClean="0"/>
              <a:t>Data framing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transport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Generate profile_id header</a:t>
            </a:r>
          </a:p>
          <a:p>
            <a:r>
              <a:rPr lang="en-GB" dirty="0" smtClean="0"/>
              <a:t>teleportd</a:t>
            </a:r>
          </a:p>
          <a:p>
            <a:r>
              <a:rPr lang="en-GB" dirty="0" smtClean="0"/>
              <a:t>gzipped data</a:t>
            </a:r>
          </a:p>
          <a:p>
            <a:r>
              <a:rPr lang="en-GB" dirty="0" smtClean="0"/>
              <a:t>Add data framing </a:t>
            </a:r>
          </a:p>
          <a:p>
            <a:pPr lvl="1"/>
            <a:r>
              <a:rPr lang="en-GB" dirty="0" smtClean="0"/>
              <a:t>Maximum socket length</a:t>
            </a:r>
          </a:p>
          <a:p>
            <a:pPr lvl="1"/>
            <a:r>
              <a:rPr lang="en-GB" dirty="0" smtClean="0"/>
              <a:t>Multiplexed streams</a:t>
            </a:r>
            <a:endParaRPr lang="en-GB"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BBC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37" y="160933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One domain</a:t>
            </a:r>
            <a:r>
              <a:rPr lang="en-US" baseline="30000" dirty="0" smtClean="0"/>
              <a:t>[1]</a:t>
            </a:r>
          </a:p>
          <a:p>
            <a:r>
              <a:rPr lang="en-US" dirty="0" smtClean="0"/>
              <a:t>Two technology stacks</a:t>
            </a:r>
            <a:r>
              <a:rPr lang="en-US" baseline="30000" dirty="0" smtClean="0"/>
              <a:t>[2]</a:t>
            </a:r>
          </a:p>
          <a:p>
            <a:r>
              <a:rPr lang="en-US" dirty="0" smtClean="0"/>
              <a:t>Cert’s and SSL</a:t>
            </a:r>
          </a:p>
          <a:p>
            <a:r>
              <a:rPr lang="en-US" dirty="0" smtClean="0"/>
              <a:t>ProxyPass’</a:t>
            </a:r>
          </a:p>
          <a:p>
            <a:r>
              <a:rPr lang="en-US" dirty="0" smtClean="0"/>
              <a:t>Apps are a TLD</a:t>
            </a:r>
          </a:p>
          <a:p>
            <a:r>
              <a:rPr lang="en-US" dirty="0" smtClean="0"/>
              <a:t>360+ apps</a:t>
            </a:r>
          </a:p>
          <a:p>
            <a:r>
              <a:rPr lang="en-US" dirty="0" smtClean="0"/>
              <a:t>Everyone shares everything</a:t>
            </a:r>
            <a:r>
              <a:rPr lang="en-US" baseline="30000" dirty="0" smtClean="0"/>
              <a:t>[3]</a:t>
            </a:r>
          </a:p>
          <a:p>
            <a:endParaRPr lang="en-US" baseline="30000" dirty="0" smtClean="0"/>
          </a:p>
          <a:p>
            <a:pPr>
              <a:buNone/>
            </a:pPr>
            <a:r>
              <a:rPr lang="en-US" sz="2353" baseline="30000" dirty="0" smtClean="0"/>
              <a:t>[1]</a:t>
            </a:r>
            <a:r>
              <a:rPr lang="en-US" sz="2353" dirty="0" smtClean="0"/>
              <a:t> Okay there are several but they are all really the same one.</a:t>
            </a:r>
          </a:p>
          <a:p>
            <a:pPr>
              <a:buNone/>
            </a:pPr>
            <a:r>
              <a:rPr lang="en-US" sz="2353" baseline="30000" dirty="0" smtClean="0"/>
              <a:t>[2]</a:t>
            </a:r>
            <a:r>
              <a:rPr lang="en-US" sz="2353" dirty="0" smtClean="0"/>
              <a:t> Okay, three if you are going to be picky.</a:t>
            </a:r>
          </a:p>
          <a:p>
            <a:pPr>
              <a:buNone/>
            </a:pPr>
            <a:r>
              <a:rPr lang="en-US" sz="2353" baseline="30000" dirty="0" smtClean="0"/>
              <a:t>[3]</a:t>
            </a:r>
            <a:r>
              <a:rPr lang="en-US" sz="2353" dirty="0" smtClean="0"/>
              <a:t> Yes really, everything!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framing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Send profile_id plus length of profile data</a:t>
            </a:r>
          </a:p>
          <a:p>
            <a:r>
              <a:rPr lang="en-GB" dirty="0" smtClean="0"/>
              <a:t>Use length as framing key</a:t>
            </a:r>
          </a:p>
          <a:p>
            <a:r>
              <a:rPr lang="en-GB" dirty="0" smtClean="0"/>
              <a:t>Insert key on newlines</a:t>
            </a:r>
          </a:p>
          <a:p>
            <a:r>
              <a:rPr lang="en-GB" dirty="0" smtClean="0"/>
              <a:t>Write as much as we can</a:t>
            </a:r>
          </a:p>
          <a:p>
            <a:r>
              <a:rPr lang="en-GB" dirty="0" smtClean="0"/>
              <a:t>Keep writing</a:t>
            </a:r>
          </a:p>
          <a:p>
            <a:r>
              <a:rPr lang="en-GB" dirty="0" smtClean="0"/>
              <a:t>Throw away on error</a:t>
            </a:r>
            <a:endParaRPr lang="en-GB" dirty="0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framing - PHP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79027"/>
            <a:ext cx="8229600" cy="5330769"/>
          </a:xfrm>
          <a:solidFill>
            <a:schemeClr val="tx1"/>
          </a:solidFill>
        </p:spPr>
        <p:txBody>
          <a:bodyPr vert="horz">
            <a:normAutofit/>
          </a:bodyPr>
          <a:lstStyle/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try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$fp = @fopen($pipe_path, "r+");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} catch (Exception $e)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error_log("Exception thrown opening pipe $pipe_path: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			$e-&gt;getMessage()");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if ($fp !== false)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stream_set_blocking($fp, 0);</a:t>
            </a:r>
          </a:p>
          <a:p>
            <a:pPr>
              <a:buNone/>
            </a:pPr>
            <a:endParaRPr lang="en-US" sz="1100" dirty="0" smtClean="0">
              <a:solidFill>
                <a:schemeClr val="bg1"/>
              </a:solidFill>
              <a:latin typeface="Courier"/>
            </a:endParaRP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if(flock($fp, LOCK_EX | LOCK_NB)){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$output = gzencode(json_encode($data));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$size = strlen($output);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$data_to_write = "s" . $size . "\n" . "d" . $size . "|" .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    str_replace("\n", "\nd" . $size . "|", $output) . "\n";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if(fwrite_stream($fp, $data_to_write) === false)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    error_log("Error occured while writing to $pipe_path. 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        fwrite returned false");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    flock($fp, LOCK_UN);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}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fclose($fp);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} else {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    error_log("Unable to open pipe $pipe_path for xhprof data");</a:t>
            </a:r>
          </a:p>
          <a:p>
            <a:pPr>
              <a:buNone/>
            </a:pPr>
            <a:r>
              <a:rPr lang="en-US" sz="1100" dirty="0" smtClean="0">
                <a:solidFill>
                  <a:schemeClr val="bg1"/>
                </a:solidFill>
                <a:latin typeface="Courier"/>
              </a:rPr>
              <a:t>}</a:t>
            </a:r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 Archive format</a:t>
            </a:r>
          </a:p>
          <a:p>
            <a:r>
              <a:rPr lang="en-US" dirty="0" smtClean="0"/>
              <a:t>teleportd transport</a:t>
            </a:r>
          </a:p>
          <a:p>
            <a:r>
              <a:rPr lang="en-US" dirty="0" smtClean="0"/>
              <a:t>Post data into KV</a:t>
            </a:r>
          </a:p>
          <a:p>
            <a:r>
              <a:rPr lang="en-US" dirty="0" smtClean="0"/>
              <a:t>Possibly CouchDB views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 – Http </a:t>
            </a:r>
            <a:r>
              <a:rPr lang="en-US" dirty="0" smtClean="0"/>
              <a:t>ARchive</a:t>
            </a: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4" name="Content Placeholder 3" descr="Screen Shot 2012-02-23 at 22.55.18.png"/>
          <p:cNvPicPr>
            <a:picLocks noGrp="1" noChangeAspect="1"/>
          </p:cNvPicPr>
          <p:nvPr>
            <p:ph idx="1"/>
          </p:nvPr>
        </p:nvPicPr>
        <p:blipFill>
          <a:blip r:embed="rId3"/>
          <a:srcRect t="-66051" b="-66051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 Example</a:t>
            </a:r>
            <a:endParaRPr lang="en-GB" dirty="0"/>
          </a:p>
        </p:txBody>
      </p:sp>
      <p:pic>
        <p:nvPicPr>
          <p:cNvPr id="4" name="Content Placeholder 3" descr="Screen Shot 2012-02-23 at 22.57.10.png"/>
          <p:cNvPicPr>
            <a:picLocks noGrp="1" noChangeAspect="1"/>
          </p:cNvPicPr>
          <p:nvPr>
            <p:ph idx="1"/>
          </p:nvPr>
        </p:nvPicPr>
        <p:blipFill>
          <a:blip r:embed="rId3"/>
          <a:srcRect l="-8844" r="-8844"/>
          <a:stretch>
            <a:fillRect/>
          </a:stretch>
        </p:blipFill>
        <p:spPr>
          <a:xfrm>
            <a:off x="-652903" y="1176034"/>
            <a:ext cx="10331571" cy="5681966"/>
          </a:xfrm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Extending Zend_Http_Client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Already extended as BBC_Http_Client</a:t>
            </a:r>
          </a:p>
          <a:p>
            <a:pPr lvl="1"/>
            <a:r>
              <a:rPr lang="en-GB" dirty="0" smtClean="0"/>
              <a:t>Handles Client Cert protection</a:t>
            </a:r>
          </a:p>
          <a:p>
            <a:pPr lvl="1"/>
            <a:r>
              <a:rPr lang="en-GB" dirty="0" smtClean="0"/>
              <a:t>Uses </a:t>
            </a:r>
            <a:r>
              <a:rPr lang="en-GB" dirty="0" err="1" smtClean="0"/>
              <a:t>memcache</a:t>
            </a:r>
            <a:endParaRPr lang="en-GB" dirty="0" smtClean="0"/>
          </a:p>
          <a:p>
            <a:r>
              <a:rPr lang="en-GB" dirty="0" smtClean="0"/>
              <a:t>Added performance information</a:t>
            </a:r>
          </a:p>
          <a:p>
            <a:pPr lvl="1"/>
            <a:r>
              <a:rPr lang="en-GB" dirty="0" smtClean="0"/>
              <a:t>Use curl handle info where possible</a:t>
            </a:r>
          </a:p>
          <a:p>
            <a:pPr lvl="1"/>
            <a:endParaRPr lang="en-GB" dirty="0" smtClean="0"/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Extending Zend_Cache_Core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8088"/>
            <a:ext cx="8229600" cy="4525963"/>
          </a:xfrm>
        </p:spPr>
        <p:txBody>
          <a:bodyPr/>
          <a:lstStyle/>
          <a:p>
            <a:r>
              <a:rPr lang="en-GB" dirty="0" smtClean="0"/>
              <a:t>Already extended as BBC_Cache_Core</a:t>
            </a:r>
          </a:p>
          <a:p>
            <a:pPr lvl="1"/>
            <a:r>
              <a:rPr lang="en-GB" dirty="0" smtClean="0"/>
              <a:t>Handles consistent hashing algorithm</a:t>
            </a:r>
          </a:p>
          <a:p>
            <a:pPr lvl="1"/>
            <a:r>
              <a:rPr lang="en-GB" dirty="0" smtClean="0"/>
              <a:t>Prevents key conflicts</a:t>
            </a:r>
          </a:p>
          <a:p>
            <a:r>
              <a:rPr lang="en-GB" dirty="0" smtClean="0"/>
              <a:t>Added performance information</a:t>
            </a:r>
          </a:p>
          <a:p>
            <a:pPr lvl="1"/>
            <a:r>
              <a:rPr lang="en-GB" dirty="0" smtClean="0"/>
              <a:t>Use microtime</a:t>
            </a:r>
          </a:p>
          <a:p>
            <a:pPr lvl="1"/>
            <a:r>
              <a:rPr lang="en-GB" dirty="0" smtClean="0"/>
              <a:t>Record record sizes etc.</a:t>
            </a:r>
          </a:p>
          <a:p>
            <a:r>
              <a:rPr lang="en-GB" dirty="0" smtClean="0"/>
              <a:t>Can also record APC calls</a:t>
            </a:r>
          </a:p>
          <a:p>
            <a:pPr lvl="1"/>
            <a:r>
              <a:rPr lang="en-GB" dirty="0" smtClean="0"/>
              <a:t>Not recommended – too many calls</a:t>
            </a:r>
          </a:p>
          <a:p>
            <a:pPr lvl="1"/>
            <a:endParaRPr lang="en-GB" dirty="0" smtClean="0"/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Pass the profile_id on to service layer</a:t>
            </a:r>
          </a:p>
          <a:p>
            <a:r>
              <a:rPr lang="en-GB" dirty="0" smtClean="0"/>
              <a:t>Implement HAR on service layer</a:t>
            </a:r>
          </a:p>
          <a:p>
            <a:r>
              <a:rPr lang="en-GB" dirty="0" smtClean="0"/>
              <a:t>Move profile_id to Varnish</a:t>
            </a:r>
          </a:p>
          <a:p>
            <a:pPr lvl="1"/>
            <a:r>
              <a:rPr lang="en-GB" dirty="0" smtClean="0"/>
              <a:t> Move to ZXTM under discussion</a:t>
            </a:r>
          </a:p>
          <a:p>
            <a:r>
              <a:rPr lang="en-GB" dirty="0" smtClean="0"/>
              <a:t>Aggregation interface</a:t>
            </a:r>
            <a:endParaRPr lang="en-GB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for listening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dirty="0" smtClean="0"/>
              <a:t>Thanks to </a:t>
            </a:r>
            <a:r>
              <a:rPr lang="en-GB" dirty="0" err="1" smtClean="0"/>
              <a:t>flickr</a:t>
            </a:r>
            <a:r>
              <a:rPr lang="en-GB" dirty="0" smtClean="0"/>
              <a:t> users:</a:t>
            </a:r>
          </a:p>
          <a:p>
            <a:pPr lvl="1"/>
            <a:r>
              <a:rPr lang="en-US" dirty="0" err="1" smtClean="0"/>
              <a:t>victius</a:t>
            </a:r>
            <a:endParaRPr lang="en-US" dirty="0" smtClean="0"/>
          </a:p>
          <a:p>
            <a:pPr lvl="2"/>
            <a:r>
              <a:rPr lang="en-US" dirty="0" err="1" smtClean="0"/>
              <a:t>Sportavia</a:t>
            </a:r>
            <a:r>
              <a:rPr lang="en-US" dirty="0" smtClean="0"/>
              <a:t> Fournier RF4-Redhawks Display Team-</a:t>
            </a:r>
            <a:r>
              <a:rPr lang="en-US" dirty="0" err="1" smtClean="0"/>
              <a:t>Duxford</a:t>
            </a:r>
            <a:r>
              <a:rPr lang="en-US" dirty="0" smtClean="0"/>
              <a:t> Oct 2010</a:t>
            </a:r>
          </a:p>
          <a:p>
            <a:pPr lvl="2"/>
            <a:r>
              <a:rPr lang="en-US" dirty="0" smtClean="0"/>
              <a:t> http://www.flickr.com/photos/victius/5184316825</a:t>
            </a:r>
          </a:p>
          <a:p>
            <a:pPr lvl="1"/>
            <a:r>
              <a:rPr lang="en-US" dirty="0" err="1" smtClean="0"/>
              <a:t>dgjones</a:t>
            </a:r>
            <a:endParaRPr lang="en-US" dirty="0" smtClean="0"/>
          </a:p>
          <a:p>
            <a:pPr lvl="2"/>
            <a:r>
              <a:rPr lang="en-US" dirty="0" smtClean="0"/>
              <a:t>Office </a:t>
            </a:r>
            <a:r>
              <a:rPr lang="en-US" dirty="0" err="1" smtClean="0"/>
              <a:t>Dalek</a:t>
            </a:r>
            <a:r>
              <a:rPr lang="en-US" dirty="0" smtClean="0"/>
              <a:t>, London, 14-10-06</a:t>
            </a:r>
          </a:p>
          <a:p>
            <a:pPr lvl="2"/>
            <a:r>
              <a:rPr lang="en-US" dirty="0" smtClean="0"/>
              <a:t>http://www.flickr.com/photos/dgjones/284592369</a:t>
            </a:r>
          </a:p>
          <a:p>
            <a:pPr lvl="1"/>
            <a:r>
              <a:rPr lang="en-US" dirty="0" smtClean="0"/>
              <a:t>b3cft</a:t>
            </a:r>
          </a:p>
          <a:p>
            <a:pPr lvl="2"/>
            <a:r>
              <a:rPr lang="en-US" dirty="0" smtClean="0"/>
              <a:t>Bombe rebuild detail</a:t>
            </a:r>
          </a:p>
          <a:p>
            <a:pPr lvl="2"/>
            <a:r>
              <a:rPr lang="en-US" dirty="0" smtClean="0"/>
              <a:t>http://www.flickr.com/photos/b3cft/3797123899</a:t>
            </a:r>
          </a:p>
          <a:p>
            <a:pPr lvl="1"/>
            <a:r>
              <a:rPr lang="en-US" dirty="0" err="1" smtClean="0"/>
              <a:t>eszter</a:t>
            </a:r>
            <a:endParaRPr lang="en-US" dirty="0" smtClean="0"/>
          </a:p>
          <a:p>
            <a:pPr lvl="2"/>
            <a:r>
              <a:rPr lang="en-US" dirty="0" smtClean="0"/>
              <a:t>Cache contents</a:t>
            </a:r>
          </a:p>
          <a:p>
            <a:pPr lvl="2"/>
            <a:r>
              <a:rPr lang="en-US" dirty="0" smtClean="0"/>
              <a:t>http://www.flickr.com/photos/eszter/3851576235</a:t>
            </a:r>
          </a:p>
          <a:p>
            <a:pPr lvl="1"/>
            <a:r>
              <a:rPr lang="en-US" dirty="0" smtClean="0"/>
              <a:t>Enjoy Surveillance</a:t>
            </a:r>
          </a:p>
          <a:p>
            <a:pPr lvl="2"/>
            <a:r>
              <a:rPr lang="en-US" dirty="0" smtClean="0"/>
              <a:t>What are you looking at?</a:t>
            </a:r>
          </a:p>
          <a:p>
            <a:pPr lvl="2"/>
            <a:r>
              <a:rPr lang="en-US" dirty="0" smtClean="0"/>
              <a:t>http://www.flickr.com/photos/enjoy-surveillance/34795807/</a:t>
            </a:r>
          </a:p>
          <a:p>
            <a:pPr lvl="1"/>
            <a:r>
              <a:rPr lang="en-US" dirty="0" err="1" smtClean="0"/>
              <a:t>TaranRampersad</a:t>
            </a:r>
            <a:endParaRPr lang="en-US" dirty="0" smtClean="0"/>
          </a:p>
          <a:p>
            <a:pPr lvl="2"/>
            <a:r>
              <a:rPr lang="en-US" dirty="0" smtClean="0"/>
              <a:t>Varnish (1)</a:t>
            </a:r>
          </a:p>
          <a:p>
            <a:pPr lvl="2"/>
            <a:r>
              <a:rPr lang="en-US" dirty="0" smtClean="0"/>
              <a:t>http://www.flickr.com/photos/knowprose/4862298148/</a:t>
            </a:r>
          </a:p>
          <a:p>
            <a:pPr lvl="1"/>
            <a:r>
              <a:rPr lang="en-US" dirty="0" smtClean="0"/>
              <a:t>Solo</a:t>
            </a:r>
          </a:p>
          <a:p>
            <a:pPr lvl="2"/>
            <a:r>
              <a:rPr lang="en-US" dirty="0" smtClean="0"/>
              <a:t>45th Annual Watsonville Fly-in and Air Show</a:t>
            </a:r>
          </a:p>
          <a:p>
            <a:pPr lvl="2"/>
            <a:r>
              <a:rPr lang="en-US" dirty="0" smtClean="0"/>
              <a:t>http://www.flickr.com/photos/donsolo/4959045491/in/photostream/</a:t>
            </a:r>
          </a:p>
          <a:p>
            <a:pPr lvl="1"/>
            <a:r>
              <a:rPr lang="en-GB" dirty="0" smtClean="0"/>
              <a:t>SF Brit</a:t>
            </a:r>
          </a:p>
          <a:p>
            <a:pPr lvl="2"/>
            <a:r>
              <a:rPr lang="en-US" dirty="0" smtClean="0"/>
              <a:t>Sunset over </a:t>
            </a:r>
            <a:r>
              <a:rPr lang="en-US" dirty="0" err="1" smtClean="0"/>
              <a:t>Iguazu</a:t>
            </a:r>
            <a:endParaRPr lang="en-US" dirty="0" smtClean="0"/>
          </a:p>
          <a:p>
            <a:pPr lvl="2"/>
            <a:r>
              <a:rPr lang="en-US" dirty="0" smtClean="0"/>
              <a:t>http://www.flickr.com/photos/cnbattson/4333692253/</a:t>
            </a:r>
            <a:endParaRPr lang="en-GB" dirty="0" smtClean="0"/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for listening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presentation</a:t>
            </a:r>
            <a:r>
              <a:rPr lang="en-GB" smtClean="0"/>
              <a:t>:</a:t>
            </a:r>
          </a:p>
          <a:p>
            <a:pPr lvl="1"/>
            <a:r>
              <a:rPr lang="en-US" smtClean="0"/>
              <a:t>github.com</a:t>
            </a:r>
            <a:r>
              <a:rPr lang="en-US" dirty="0" smtClean="0"/>
              <a:t>/b3cft/PHP-London-2012-Talk</a:t>
            </a:r>
            <a:endParaRPr lang="en-GB" dirty="0" smtClean="0"/>
          </a:p>
          <a:p>
            <a:r>
              <a:rPr lang="en-GB" dirty="0" smtClean="0"/>
              <a:t>Me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Andy “Bob” Brockhurst</a:t>
            </a:r>
          </a:p>
          <a:p>
            <a:pPr lvl="1"/>
            <a:r>
              <a:rPr lang="en-GB" dirty="0" smtClean="0"/>
              <a:t>Twitter: b3cft  </a:t>
            </a:r>
            <a:r>
              <a:rPr lang="en-US" sz="1800" dirty="0" smtClean="0"/>
              <a:t>(</a:t>
            </a:r>
            <a:r>
              <a:rPr lang="en-GB" sz="1800" dirty="0" smtClean="0"/>
              <a:t>and pretty much anywhere online)</a:t>
            </a:r>
            <a:endParaRPr lang="en-GB" dirty="0" smtClean="0"/>
          </a:p>
          <a:p>
            <a:pPr lvl="1"/>
            <a:r>
              <a:rPr lang="en-GB" dirty="0" smtClean="0"/>
              <a:t>www.kingkludge.net</a:t>
            </a:r>
          </a:p>
          <a:p>
            <a:pPr lvl="1"/>
            <a:r>
              <a:rPr lang="en-US" dirty="0" smtClean="0"/>
              <a:t>http://joind.in/4964 </a:t>
            </a:r>
          </a:p>
          <a:p>
            <a:pPr lvl="1"/>
            <a:endParaRPr lang="en-GB" dirty="0" smtClean="0"/>
          </a:p>
          <a:p>
            <a:endParaRPr lang="en-US" dirty="0" smtClean="0"/>
          </a:p>
          <a:p>
            <a:pPr lvl="1"/>
            <a:endParaRPr lang="en-GB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Topology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Dual DC</a:t>
            </a:r>
            <a:r>
              <a:rPr lang="en-US" baseline="30000" dirty="0" smtClean="0"/>
              <a:t>[1]</a:t>
            </a:r>
          </a:p>
          <a:p>
            <a:r>
              <a:rPr lang="en-US" dirty="0" smtClean="0"/>
              <a:t>No DC affinity</a:t>
            </a:r>
            <a:r>
              <a:rPr lang="en-US" baseline="30000" dirty="0" smtClean="0"/>
              <a:t>[2]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baseline="30000" dirty="0" smtClean="0"/>
              <a:t>[1]</a:t>
            </a:r>
            <a:r>
              <a:rPr lang="en-US" sz="2400" dirty="0" smtClean="0"/>
              <a:t> One more soon(ish)</a:t>
            </a:r>
          </a:p>
          <a:p>
            <a:pPr>
              <a:buNone/>
            </a:pPr>
            <a:r>
              <a:rPr lang="en-US" sz="2400" baseline="30000" dirty="0" smtClean="0"/>
              <a:t>[2]</a:t>
            </a:r>
            <a:r>
              <a:rPr lang="en-US" sz="2400" dirty="0" smtClean="0"/>
              <a:t> Well a couple of apps do</a:t>
            </a:r>
            <a:r>
              <a:rPr lang="en-US" sz="2400" baseline="30000" dirty="0" smtClean="0"/>
              <a:t>[3]</a:t>
            </a:r>
          </a:p>
          <a:p>
            <a:pPr>
              <a:buNone/>
            </a:pPr>
            <a:r>
              <a:rPr lang="en-US" sz="2400" baseline="30000" dirty="0" smtClean="0"/>
              <a:t>[3]</a:t>
            </a:r>
            <a:r>
              <a:rPr lang="en-US" sz="2400" dirty="0" smtClean="0"/>
              <a:t> We don't talk about them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Topology	</a:t>
            </a:r>
            <a:endParaRPr lang="en-US" dirty="0"/>
          </a:p>
        </p:txBody>
      </p:sp>
      <p:pic>
        <p:nvPicPr>
          <p:cNvPr id="5" name="Content Placeholder 3" descr="Forge high-level logical and layer 4.png"/>
          <p:cNvPicPr>
            <a:picLocks noGrp="1" noChangeAspect="1"/>
          </p:cNvPicPr>
          <p:nvPr>
            <p:ph idx="1"/>
          </p:nvPr>
        </p:nvPicPr>
        <p:blipFill>
          <a:blip r:embed="rId3"/>
          <a:srcRect l="-9340" r="-9340"/>
          <a:stretch>
            <a:fillRect/>
          </a:stretch>
        </p:blipFill>
        <p:spPr>
          <a:xfrm>
            <a:off x="-858656" y="338590"/>
            <a:ext cx="10850466" cy="596733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Routing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ZXTMs -&gt; PAL</a:t>
            </a:r>
          </a:p>
          <a:p>
            <a:r>
              <a:rPr lang="en-US" dirty="0" smtClean="0"/>
              <a:t>ZXTMs -&gt; Varnish -&gt; ZXTMs -&gt; PAL</a:t>
            </a:r>
          </a:p>
          <a:p>
            <a:r>
              <a:rPr lang="en-US" dirty="0" smtClean="0"/>
              <a:t>ZXTMs -&gt; Service Layer</a:t>
            </a:r>
          </a:p>
          <a:p>
            <a:r>
              <a:rPr lang="en-US" dirty="0" smtClean="0"/>
              <a:t>ZXTMs -&gt; Varnish -&gt; ZXTMs -&gt; Service Layer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Routing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100" b="1" dirty="0" smtClean="0">
                <a:latin typeface="Courier"/>
              </a:rPr>
              <a:t>        Request 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iplayer |  \ everything else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</a:t>
            </a:r>
            <a:r>
              <a:rPr lang="en-US" sz="2100" b="1" dirty="0" smtClean="0">
                <a:latin typeface="Courier"/>
              </a:rPr>
              <a:t> et </a:t>
            </a:r>
            <a:r>
              <a:rPr lang="en-US" sz="2100" b="1" dirty="0" smtClean="0">
                <a:latin typeface="Courier"/>
              </a:rPr>
              <a:t>al</a:t>
            </a:r>
            <a:r>
              <a:rPr lang="en-US" sz="2100" b="1" dirty="0" smtClean="0">
                <a:latin typeface="Courier"/>
              </a:rPr>
              <a:t>   </a:t>
            </a:r>
            <a:r>
              <a:rPr lang="en-US" sz="2100" b="1" dirty="0" smtClean="0">
                <a:latin typeface="Courier"/>
              </a:rPr>
              <a:t>|   \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        v    \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      ZXTM     .-&gt; ZXTM   .--&gt; ZXTM   .--&gt; ZXTM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        |     /     |   /       |    /      |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        |    /      |  /        |   /       |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        v   /       v / api     v  /        v</a:t>
            </a:r>
          </a:p>
          <a:p>
            <a:pPr>
              <a:buNone/>
            </a:pPr>
            <a:r>
              <a:rPr lang="en-US" sz="2100" b="1" dirty="0" smtClean="0">
                <a:latin typeface="Courier"/>
              </a:rPr>
              <a:t>       Varnish       PAL       Varnish    Dynamite</a:t>
            </a:r>
            <a:endParaRPr lang="en-US" sz="2100" b="1" dirty="0">
              <a:latin typeface="Courier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6907</TotalTime>
  <Words>2146</Words>
  <Application>Microsoft Macintosh PowerPoint</Application>
  <PresentationFormat>On-screen Show (4:3)</PresentationFormat>
  <Paragraphs>366</Paragraphs>
  <Slides>43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Introduction</vt:lpstr>
      <vt:lpstr>How the BBC works</vt:lpstr>
      <vt:lpstr>Slide 4</vt:lpstr>
      <vt:lpstr>Network Topology </vt:lpstr>
      <vt:lpstr>Network Topology </vt:lpstr>
      <vt:lpstr>Traffic Routing</vt:lpstr>
      <vt:lpstr>Traffic Routing</vt:lpstr>
      <vt:lpstr>Slide 9</vt:lpstr>
      <vt:lpstr>Caching, caching and more caching</vt:lpstr>
      <vt:lpstr>mod_cache &amp; mod_annotate</vt:lpstr>
      <vt:lpstr>Varnish</vt:lpstr>
      <vt:lpstr>Annotations to Improve hit/miss ratios</vt:lpstr>
      <vt:lpstr>Annotations – Normal Client/Server</vt:lpstr>
      <vt:lpstr>Annotations – Varnish/Server</vt:lpstr>
      <vt:lpstr>Slide 16</vt:lpstr>
      <vt:lpstr>Pre-existing Monitoring</vt:lpstr>
      <vt:lpstr>Monitoring Shortfalls</vt:lpstr>
      <vt:lpstr>Monitoring Solutions</vt:lpstr>
      <vt:lpstr>Slide 20</vt:lpstr>
      <vt:lpstr>Per Applications Stats for Varnish </vt:lpstr>
      <vt:lpstr>Varnish VCL – Setup </vt:lpstr>
      <vt:lpstr>Varnish VCL – Open Socket </vt:lpstr>
      <vt:lpstr>Varnish VCL – Increment Counter </vt:lpstr>
      <vt:lpstr>Varnish VCL – Calling statsd </vt:lpstr>
      <vt:lpstr>Varnish VCL – Calling statsd </vt:lpstr>
      <vt:lpstr>Slide 27</vt:lpstr>
      <vt:lpstr>Application Performance</vt:lpstr>
      <vt:lpstr>Data transport </vt:lpstr>
      <vt:lpstr>Data framing</vt:lpstr>
      <vt:lpstr>Data framing - PHP</vt:lpstr>
      <vt:lpstr>Slide 32</vt:lpstr>
      <vt:lpstr>HAR</vt:lpstr>
      <vt:lpstr>HAR – Http ARchive </vt:lpstr>
      <vt:lpstr>HAR Example</vt:lpstr>
      <vt:lpstr>Extending Zend_Http_Client </vt:lpstr>
      <vt:lpstr>Extending Zend_Cache_Core  </vt:lpstr>
      <vt:lpstr>Slide 38</vt:lpstr>
      <vt:lpstr>What next?</vt:lpstr>
      <vt:lpstr>Slide 40</vt:lpstr>
      <vt:lpstr>Thanks for listening</vt:lpstr>
      <vt:lpstr>Thanks for listening</vt:lpstr>
      <vt:lpstr>Slide 43</vt:lpstr>
    </vt:vector>
  </TitlesOfParts>
  <Manager/>
  <Company>BBC</Company>
  <LinksUpToDate>false</LinksUpToDate>
  <SharedDoc>false</SharedDoc>
  <HyperlinkBase>www.kingkludge.net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your backend for speed and profit</dc:title>
  <dc:subject>Web Performance at the BBC</dc:subject>
  <dc:creator>Andrew "Bob" Brockhurst</dc:creator>
  <cp:keywords/>
  <dc:description/>
  <cp:lastModifiedBy>Andrew "Bob" Brockhurst</cp:lastModifiedBy>
  <cp:revision>84</cp:revision>
  <dcterms:created xsi:type="dcterms:W3CDTF">2012-02-24T14:54:14Z</dcterms:created>
  <dcterms:modified xsi:type="dcterms:W3CDTF">2012-02-25T09:10:26Z</dcterms:modified>
  <cp:category/>
</cp:coreProperties>
</file>